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Light" charset="1" panose="020B03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Ultra-Bold" charset="1" panose="00000000000000000000"/>
      <p:regular r:id="rId16"/>
    </p:embeddedFont>
    <p:embeddedFont>
      <p:font typeface="Open Sans Ultra-Bold Italics" charset="1" panose="00000000000000000000"/>
      <p:regular r:id="rId17"/>
    </p:embeddedFont>
    <p:embeddedFont>
      <p:font typeface="Inter" charset="1" panose="020B0502030000000004"/>
      <p:regular r:id="rId18"/>
    </p:embeddedFont>
    <p:embeddedFont>
      <p:font typeface="Inter Bold" charset="1" panose="020B0802030000000004"/>
      <p:regular r:id="rId19"/>
    </p:embeddedFont>
    <p:embeddedFont>
      <p:font typeface="Inter Italics" charset="1" panose="020B0502030000000004"/>
      <p:regular r:id="rId20"/>
    </p:embeddedFont>
    <p:embeddedFont>
      <p:font typeface="Inter Bold Italics" charset="1" panose="020B0802030000000004"/>
      <p:regular r:id="rId21"/>
    </p:embeddedFont>
    <p:embeddedFont>
      <p:font typeface="Inter Thin" charset="1" panose="020B0A02050000000004"/>
      <p:regular r:id="rId22"/>
    </p:embeddedFont>
    <p:embeddedFont>
      <p:font typeface="Inter Thin Italics" charset="1" panose="020B0A02050000000004"/>
      <p:regular r:id="rId23"/>
    </p:embeddedFont>
    <p:embeddedFont>
      <p:font typeface="Inter Extra-Light" charset="1" panose="02000503000000020004"/>
      <p:regular r:id="rId24"/>
    </p:embeddedFont>
    <p:embeddedFont>
      <p:font typeface="Inter Light" charset="1" panose="02000503000000020004"/>
      <p:regular r:id="rId25"/>
    </p:embeddedFont>
    <p:embeddedFont>
      <p:font typeface="Inter Medium" charset="1" panose="02000503000000020004"/>
      <p:regular r:id="rId26"/>
    </p:embeddedFont>
    <p:embeddedFont>
      <p:font typeface="Inter Semi-Bold" charset="1" panose="02000503000000020004"/>
      <p:regular r:id="rId27"/>
    </p:embeddedFont>
    <p:embeddedFont>
      <p:font typeface="Inter Ultra-Bold" charset="1" panose="02000503000000020004"/>
      <p:regular r:id="rId28"/>
    </p:embeddedFont>
    <p:embeddedFont>
      <p:font typeface="Inter Heavy" charset="1" panose="020005030000000200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https://www.kaggle.com/datasets/nelgiriyewithana/billionaires-statistics-dataset" TargetMode="External" Type="http://schemas.openxmlformats.org/officeDocument/2006/relationships/hyperlink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319559"/>
            <a:ext cx="16230600" cy="152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23"/>
              </a:lnSpc>
              <a:spcBef>
                <a:spcPct val="0"/>
              </a:spcBef>
            </a:pPr>
            <a:r>
              <a:rPr lang="en-US" sz="8874">
                <a:solidFill>
                  <a:srgbClr val="FFFFFF"/>
                </a:solidFill>
                <a:latin typeface="Inter Bold"/>
              </a:rPr>
              <a:t>BILLIONAIRES DATASET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37695" y="6295667"/>
            <a:ext cx="10612611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"/>
              </a:rPr>
              <a:t>Done by: Amangeldinova Kamila, Torekhanuly Abilkaiyr and Dairov Damir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4246" y="569006"/>
            <a:ext cx="17575544" cy="9273528"/>
          </a:xfrm>
          <a:custGeom>
            <a:avLst/>
            <a:gdLst/>
            <a:ahLst/>
            <a:cxnLst/>
            <a:rect r="r" b="b" t="t" l="l"/>
            <a:pathLst>
              <a:path h="9273528" w="17575544">
                <a:moveTo>
                  <a:pt x="0" y="0"/>
                </a:moveTo>
                <a:lnTo>
                  <a:pt x="17575544" y="0"/>
                </a:lnTo>
                <a:lnTo>
                  <a:pt x="17575544" y="9273529"/>
                </a:lnTo>
                <a:lnTo>
                  <a:pt x="0" y="9273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18776"/>
            <a:ext cx="18288000" cy="9649447"/>
          </a:xfrm>
          <a:custGeom>
            <a:avLst/>
            <a:gdLst/>
            <a:ahLst/>
            <a:cxnLst/>
            <a:rect r="r" b="b" t="t" l="l"/>
            <a:pathLst>
              <a:path h="9649447" w="18288000">
                <a:moveTo>
                  <a:pt x="0" y="0"/>
                </a:moveTo>
                <a:lnTo>
                  <a:pt x="18288000" y="0"/>
                </a:lnTo>
                <a:lnTo>
                  <a:pt x="18288000" y="9649448"/>
                </a:lnTo>
                <a:lnTo>
                  <a:pt x="0" y="9649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79" y="593328"/>
            <a:ext cx="17999588" cy="9085679"/>
          </a:xfrm>
          <a:custGeom>
            <a:avLst/>
            <a:gdLst/>
            <a:ahLst/>
            <a:cxnLst/>
            <a:rect r="r" b="b" t="t" l="l"/>
            <a:pathLst>
              <a:path h="9085679" w="17999588">
                <a:moveTo>
                  <a:pt x="0" y="0"/>
                </a:moveTo>
                <a:lnTo>
                  <a:pt x="17999588" y="0"/>
                </a:lnTo>
                <a:lnTo>
                  <a:pt x="17999588" y="9085679"/>
                </a:lnTo>
                <a:lnTo>
                  <a:pt x="0" y="9085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898006" y="8232317"/>
            <a:ext cx="399519" cy="1025983"/>
            <a:chOff x="0" y="0"/>
            <a:chExt cx="1280047" cy="32872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17161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478002" y="1105788"/>
            <a:ext cx="7854199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Inter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05101" y="7303792"/>
            <a:ext cx="2763347" cy="364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5"/>
              </a:lnSpc>
              <a:spcBef>
                <a:spcPct val="0"/>
              </a:spcBef>
            </a:pPr>
            <a:r>
              <a:rPr lang="en-US" sz="2168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1510" y="2851314"/>
            <a:ext cx="15604981" cy="2808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0"/>
              </a:lnSpc>
              <a:spcBef>
                <a:spcPct val="0"/>
              </a:spcBef>
            </a:pPr>
            <a:r>
              <a:rPr lang="en-US" sz="3993">
                <a:solidFill>
                  <a:srgbClr val="000000"/>
                </a:solidFill>
                <a:latin typeface="Inter"/>
              </a:rPr>
              <a:t>With the help of this analysis, we found common points between billionaires in order to build the portrait of a billionaire according to the dataset. On top of that, we defined the most wealthy industries and countries where most of the billionaires reside. 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168360"/>
            <a:ext cx="16230600" cy="239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73"/>
              </a:lnSpc>
              <a:spcBef>
                <a:spcPct val="0"/>
              </a:spcBef>
            </a:pPr>
            <a:r>
              <a:rPr lang="en-US" sz="13980">
                <a:solidFill>
                  <a:srgbClr val="000000"/>
                </a:solidFill>
                <a:latin typeface="Inter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99915"/>
            <a:ext cx="7724775" cy="10287000"/>
            <a:chOff x="0" y="0"/>
            <a:chExt cx="10299700" cy="13716000"/>
          </a:xfrm>
        </p:grpSpPr>
        <p:sp>
          <p:nvSpPr>
            <p:cNvPr name="AutoShape 4" id="4"/>
            <p:cNvSpPr/>
            <p:nvPr/>
          </p:nvSpPr>
          <p:spPr>
            <a:xfrm>
              <a:off x="0" y="0"/>
              <a:ext cx="10299700" cy="13716000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467850" y="2233820"/>
            <a:ext cx="7791450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Inter Bold"/>
              </a:rPr>
              <a:t>CONTENT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67850" y="4895960"/>
            <a:ext cx="6802762" cy="3051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616"/>
                </a:solidFill>
                <a:latin typeface="Open Sans"/>
              </a:rPr>
              <a:t>Obtaining data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616"/>
                </a:solidFill>
                <a:latin typeface="Open Sans"/>
              </a:rPr>
              <a:t>Scrubbing data/Cleaning our data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616"/>
                </a:solidFill>
                <a:latin typeface="Open Sans"/>
              </a:rPr>
              <a:t>EDA (Explorative Data Analysis)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616"/>
                </a:solidFill>
                <a:latin typeface="Open Sans"/>
              </a:rPr>
              <a:t>Conclusion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17208" y="3692839"/>
            <a:ext cx="4842092" cy="6594161"/>
            <a:chOff x="0" y="0"/>
            <a:chExt cx="1766408" cy="24055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66408" cy="2405568"/>
            </a:xfrm>
            <a:custGeom>
              <a:avLst/>
              <a:gdLst/>
              <a:ahLst/>
              <a:cxnLst/>
              <a:rect r="r" b="b" t="t" l="l"/>
              <a:pathLst>
                <a:path h="2405568" w="1766408">
                  <a:moveTo>
                    <a:pt x="0" y="0"/>
                  </a:moveTo>
                  <a:lnTo>
                    <a:pt x="1766408" y="0"/>
                  </a:lnTo>
                  <a:lnTo>
                    <a:pt x="1766408" y="2405568"/>
                  </a:lnTo>
                  <a:lnTo>
                    <a:pt x="0" y="2405568"/>
                  </a:lnTo>
                  <a:close/>
                </a:path>
              </a:pathLst>
            </a:custGeom>
            <a:solidFill>
              <a:srgbClr val="171616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505702" y="3578539"/>
            <a:ext cx="8259487" cy="191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Inter Bold"/>
              </a:rPr>
              <a:t>WHY DID WE CHOOSE BILLIONAIRE DATASET?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5824753"/>
            <a:ext cx="1127089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It seemed to us very interesting and helpful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in order to understand how to increase chances to become Billionaire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97525" cy="5143500"/>
            <a:chOff x="0" y="0"/>
            <a:chExt cx="24396700" cy="6858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8483" r="0" b="34036"/>
            <a:stretch>
              <a:fillRect/>
            </a:stretch>
          </p:blipFill>
          <p:spPr>
            <a:xfrm flipH="false" flipV="false">
              <a:off x="0" y="0"/>
              <a:ext cx="24396700" cy="68580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898006" y="8232317"/>
            <a:ext cx="399519" cy="1025983"/>
            <a:chOff x="0" y="0"/>
            <a:chExt cx="1280047" cy="32872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171616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6362242"/>
            <a:ext cx="4300331" cy="2799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9"/>
              </a:lnSpc>
            </a:pPr>
            <a:r>
              <a:rPr lang="en-US" sz="3185">
                <a:solidFill>
                  <a:srgbClr val="000000"/>
                </a:solidFill>
                <a:latin typeface="Inter Bold"/>
              </a:rPr>
              <a:t>THE MAIN QUESTION THAT WE WANT TO EXPLORE IS </a:t>
            </a:r>
          </a:p>
          <a:p>
            <a:pPr>
              <a:lnSpc>
                <a:spcPts val="4459"/>
              </a:lnSpc>
            </a:pPr>
          </a:p>
          <a:p>
            <a:pPr>
              <a:lnSpc>
                <a:spcPts val="445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006045" y="6390817"/>
            <a:ext cx="10025152" cy="271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0"/>
              </a:lnSpc>
            </a:pPr>
            <a:r>
              <a:rPr lang="en-US" sz="2264">
                <a:solidFill>
                  <a:srgbClr val="171616"/>
                </a:solidFill>
                <a:latin typeface="Open Sans"/>
              </a:rPr>
              <a:t>What are the factors that affect the total money of a billionaire?</a:t>
            </a:r>
          </a:p>
          <a:p>
            <a:pPr marL="489011" indent="-244506" lvl="1">
              <a:lnSpc>
                <a:spcPts val="3170"/>
              </a:lnSpc>
              <a:buFont typeface="Arial"/>
              <a:buChar char="•"/>
            </a:pPr>
            <a:r>
              <a:rPr lang="en-US" sz="2264">
                <a:solidFill>
                  <a:srgbClr val="171616"/>
                </a:solidFill>
                <a:latin typeface="Open Sans"/>
              </a:rPr>
              <a:t>How the :</a:t>
            </a:r>
          </a:p>
          <a:p>
            <a:pPr marL="978022" indent="-326007" lvl="2">
              <a:lnSpc>
                <a:spcPts val="3170"/>
              </a:lnSpc>
              <a:buFont typeface="Arial"/>
              <a:buChar char="⚬"/>
            </a:pPr>
            <a:r>
              <a:rPr lang="en-US" sz="2264">
                <a:solidFill>
                  <a:srgbClr val="171616"/>
                </a:solidFill>
                <a:latin typeface="Open Sans"/>
              </a:rPr>
              <a:t>country</a:t>
            </a:r>
          </a:p>
          <a:p>
            <a:pPr marL="978022" indent="-326007" lvl="2">
              <a:lnSpc>
                <a:spcPts val="3170"/>
              </a:lnSpc>
              <a:buFont typeface="Arial"/>
              <a:buChar char="⚬"/>
            </a:pPr>
            <a:r>
              <a:rPr lang="en-US" sz="2264">
                <a:solidFill>
                  <a:srgbClr val="171616"/>
                </a:solidFill>
                <a:latin typeface="Open Sans"/>
              </a:rPr>
              <a:t>category/industry</a:t>
            </a:r>
          </a:p>
          <a:p>
            <a:pPr marL="978022" indent="-326007" lvl="2">
              <a:lnSpc>
                <a:spcPts val="3170"/>
              </a:lnSpc>
              <a:buFont typeface="Arial"/>
              <a:buChar char="⚬"/>
            </a:pPr>
            <a:r>
              <a:rPr lang="en-US" sz="2264">
                <a:solidFill>
                  <a:srgbClr val="171616"/>
                </a:solidFill>
                <a:latin typeface="Open Sans"/>
              </a:rPr>
              <a:t>gender</a:t>
            </a:r>
          </a:p>
          <a:p>
            <a:pPr marL="978022" indent="-326007" lvl="2">
              <a:lnSpc>
                <a:spcPts val="3170"/>
              </a:lnSpc>
              <a:buFont typeface="Arial"/>
              <a:buChar char="⚬"/>
            </a:pPr>
            <a:r>
              <a:rPr lang="en-US" sz="2264">
                <a:solidFill>
                  <a:srgbClr val="171616"/>
                </a:solidFill>
                <a:latin typeface="Open Sans"/>
              </a:rPr>
              <a:t>age impact on having more finalWorth of a billionaire?</a:t>
            </a:r>
          </a:p>
          <a:p>
            <a:pPr>
              <a:lnSpc>
                <a:spcPts val="317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898006" y="8232317"/>
            <a:ext cx="399519" cy="1025983"/>
            <a:chOff x="0" y="0"/>
            <a:chExt cx="1280047" cy="32872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17161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4230412"/>
            <a:ext cx="18288000" cy="4001905"/>
          </a:xfrm>
          <a:custGeom>
            <a:avLst/>
            <a:gdLst/>
            <a:ahLst/>
            <a:cxnLst/>
            <a:rect r="r" b="b" t="t" l="l"/>
            <a:pathLst>
              <a:path h="4001905" w="18288000">
                <a:moveTo>
                  <a:pt x="0" y="0"/>
                </a:moveTo>
                <a:lnTo>
                  <a:pt x="18288000" y="0"/>
                </a:lnTo>
                <a:lnTo>
                  <a:pt x="18288000" y="4001905"/>
                </a:lnTo>
                <a:lnTo>
                  <a:pt x="0" y="4001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550" r="0" b="-855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80288" y="366590"/>
            <a:ext cx="7081810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Inter Bold"/>
              </a:rPr>
              <a:t>DATA OBTAINING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29070" y="1796714"/>
            <a:ext cx="11379665" cy="114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  <a:spcBef>
                <a:spcPct val="0"/>
              </a:spcBef>
            </a:pPr>
            <a:r>
              <a:rPr lang="en-US" sz="3256">
                <a:solidFill>
                  <a:srgbClr val="000000"/>
                </a:solidFill>
                <a:latin typeface="Open Sans"/>
              </a:rPr>
              <a:t>Originally, the dataset was compiled from various sources, including Forbes and other financial publications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3385" y="1811366"/>
            <a:ext cx="5015685" cy="112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6"/>
              </a:lnSpc>
            </a:pPr>
            <a:r>
              <a:rPr lang="en-US" sz="2190">
                <a:solidFill>
                  <a:srgbClr val="171616"/>
                </a:solidFill>
                <a:latin typeface="Open Sans Bold"/>
              </a:rPr>
              <a:t>The Dataset was retrieved from Kaggle </a:t>
            </a:r>
          </a:p>
          <a:p>
            <a:pPr>
              <a:lnSpc>
                <a:spcPts val="3066"/>
              </a:lnSpc>
              <a:spcBef>
                <a:spcPct val="0"/>
              </a:spcBef>
            </a:pPr>
            <a:r>
              <a:rPr lang="en-US" sz="2190" u="sng">
                <a:solidFill>
                  <a:srgbClr val="171616"/>
                </a:solidFill>
                <a:latin typeface="Open Sans Bold"/>
                <a:hlinkClick r:id="rId6" tooltip="https://www.kaggle.com/datasets/nelgiriyewithana/billionaires-statistics-dataset"/>
              </a:rPr>
              <a:t>link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898006" y="8232317"/>
            <a:ext cx="399519" cy="1025983"/>
            <a:chOff x="0" y="0"/>
            <a:chExt cx="1280047" cy="32872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084604" y="0"/>
            <a:ext cx="6280215" cy="10287000"/>
            <a:chOff x="0" y="0"/>
            <a:chExt cx="8373620" cy="13716000"/>
          </a:xfrm>
        </p:grpSpPr>
        <p:sp>
          <p:nvSpPr>
            <p:cNvPr name="AutoShape 6" id="6"/>
            <p:cNvSpPr/>
            <p:nvPr/>
          </p:nvSpPr>
          <p:spPr>
            <a:xfrm>
              <a:off x="0" y="0"/>
              <a:ext cx="8373620" cy="13716000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719290" y="2176090"/>
            <a:ext cx="7081810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Inter Bold"/>
              </a:rPr>
              <a:t>DATA CLEANING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6978" y="3436882"/>
            <a:ext cx="4773960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 Bold"/>
              </a:rPr>
              <a:t>Before : 2640rows X 35 columns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9290" y="4159510"/>
            <a:ext cx="317078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Check null data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9290" y="5076825"/>
            <a:ext cx="529470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Drop Null/Same Columns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8667" y="5971540"/>
            <a:ext cx="529470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Clean from Duplicates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9290" y="6885305"/>
            <a:ext cx="28110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Fill empty  cell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96978" y="7789545"/>
            <a:ext cx="50613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Open Sans"/>
              </a:rPr>
              <a:t>After: 2640 rows X 13 columns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898006" y="8232317"/>
            <a:ext cx="399519" cy="1025983"/>
            <a:chOff x="0" y="0"/>
            <a:chExt cx="1280047" cy="32872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17161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316264"/>
            <a:ext cx="18297525" cy="9654473"/>
          </a:xfrm>
          <a:custGeom>
            <a:avLst/>
            <a:gdLst/>
            <a:ahLst/>
            <a:cxnLst/>
            <a:rect r="r" b="b" t="t" l="l"/>
            <a:pathLst>
              <a:path h="9654473" w="18297525">
                <a:moveTo>
                  <a:pt x="0" y="0"/>
                </a:moveTo>
                <a:lnTo>
                  <a:pt x="18297525" y="0"/>
                </a:lnTo>
                <a:lnTo>
                  <a:pt x="18297525" y="9654472"/>
                </a:lnTo>
                <a:lnTo>
                  <a:pt x="0" y="9654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9700" y="0"/>
            <a:ext cx="15430500" cy="10287000"/>
          </a:xfrm>
          <a:custGeom>
            <a:avLst/>
            <a:gdLst/>
            <a:ahLst/>
            <a:cxnLst/>
            <a:rect r="r" b="b" t="t" l="l"/>
            <a:pathLst>
              <a:path h="10287000" w="15430500">
                <a:moveTo>
                  <a:pt x="0" y="0"/>
                </a:moveTo>
                <a:lnTo>
                  <a:pt x="15430500" y="0"/>
                </a:lnTo>
                <a:lnTo>
                  <a:pt x="15430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07873"/>
            <a:ext cx="9910065" cy="8871254"/>
          </a:xfrm>
          <a:custGeom>
            <a:avLst/>
            <a:gdLst/>
            <a:ahLst/>
            <a:cxnLst/>
            <a:rect r="r" b="b" t="t" l="l"/>
            <a:pathLst>
              <a:path h="8871254" w="9910065">
                <a:moveTo>
                  <a:pt x="0" y="0"/>
                </a:moveTo>
                <a:lnTo>
                  <a:pt x="9910065" y="0"/>
                </a:lnTo>
                <a:lnTo>
                  <a:pt x="9910065" y="8871254"/>
                </a:lnTo>
                <a:lnTo>
                  <a:pt x="0" y="8871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00059" y="1358926"/>
            <a:ext cx="7792666" cy="8384111"/>
          </a:xfrm>
          <a:custGeom>
            <a:avLst/>
            <a:gdLst/>
            <a:ahLst/>
            <a:cxnLst/>
            <a:rect r="r" b="b" t="t" l="l"/>
            <a:pathLst>
              <a:path h="8384111" w="7792666">
                <a:moveTo>
                  <a:pt x="0" y="0"/>
                </a:moveTo>
                <a:lnTo>
                  <a:pt x="7792666" y="0"/>
                </a:lnTo>
                <a:lnTo>
                  <a:pt x="7792666" y="8384111"/>
                </a:lnTo>
                <a:lnTo>
                  <a:pt x="0" y="8384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94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DAF5CV3oUQ0</dc:identifier>
  <dcterms:modified xsi:type="dcterms:W3CDTF">2011-08-01T06:04:30Z</dcterms:modified>
  <cp:revision>1</cp:revision>
  <dc:title>Billionaires</dc:title>
</cp:coreProperties>
</file>